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900" r:id="rId2"/>
    <p:sldId id="952" r:id="rId3"/>
    <p:sldId id="953" r:id="rId4"/>
    <p:sldId id="954" r:id="rId5"/>
    <p:sldId id="955" r:id="rId6"/>
    <p:sldId id="956" r:id="rId7"/>
    <p:sldId id="957" r:id="rId8"/>
    <p:sldId id="958" r:id="rId9"/>
    <p:sldId id="960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6600"/>
    <a:srgbClr val="FFCC99"/>
    <a:srgbClr val="0F4D92"/>
    <a:srgbClr val="C5D1E0"/>
    <a:srgbClr val="F3F3F3"/>
    <a:srgbClr val="FF1D19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30"/>
    <p:restoredTop sz="79787"/>
  </p:normalViewPr>
  <p:slideViewPr>
    <p:cSldViewPr snapToGrid="0">
      <p:cViewPr>
        <p:scale>
          <a:sx n="90" d="100"/>
          <a:sy n="90" d="100"/>
        </p:scale>
        <p:origin x="63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600" y="-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5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Emergence of SDN promises super efficient and flexible networks but current SDN control programming systems are low level, limited (machine code age…)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1.Complex</a:t>
            </a:r>
            <a:r>
              <a:rPr lang="en-US" baseline="0" dirty="0" smtClean="0"/>
              <a:t>, split programming model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dirty="0" err="1" smtClean="0"/>
              <a:t>OpenFlow</a:t>
            </a:r>
            <a:r>
              <a:rPr lang="en-US" sz="1200" dirty="0" smtClean="0"/>
              <a:t> is a low level, complex computation model: it does not even support logic negation, and hence needs priority to simulate logic negation, it supports only layer 2 to layer 4, but many decisions may depend on higher layers </a:t>
            </a:r>
            <a:r>
              <a:rPr lang="en-US" baseline="0" dirty="0" smtClean="0"/>
              <a:t>)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2.Network dynamics(</a:t>
            </a:r>
            <a:r>
              <a:rPr lang="en-US" sz="1200" dirty="0" smtClean="0"/>
              <a:t>Complex manual tracking of execution dependency</a:t>
            </a:r>
            <a:r>
              <a:rPr lang="en-US" sz="1200" baseline="0" dirty="0" smtClean="0"/>
              <a:t> </a:t>
            </a:r>
            <a:r>
              <a:rPr lang="en-US" sz="1200" dirty="0" smtClean="0"/>
              <a:t>Manual cleanup, re-execute)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 smtClean="0"/>
              <a:t>Demo</a:t>
            </a:r>
            <a:r>
              <a:rPr lang="en-US" sz="4400" baseline="0" dirty="0" smtClean="0"/>
              <a:t> explain:</a:t>
            </a:r>
          </a:p>
          <a:p>
            <a:r>
              <a:rPr lang="en-US" sz="4400" baseline="0" dirty="0" smtClean="0"/>
              <a:t>1. </a:t>
            </a:r>
            <a:r>
              <a:rPr lang="en-US" sz="4400" baseline="0" dirty="0" err="1" smtClean="0"/>
              <a:t>WebIDE</a:t>
            </a:r>
            <a:r>
              <a:rPr lang="en-US" sz="4400" baseline="0" dirty="0" smtClean="0"/>
              <a:t> can quick programming with Maple and FAST.</a:t>
            </a:r>
          </a:p>
          <a:p>
            <a:r>
              <a:rPr lang="en-US" sz="4400" baseline="0" dirty="0" smtClean="0"/>
              <a:t>2. Each and every packet can execute by </a:t>
            </a:r>
            <a:r>
              <a:rPr lang="en-US" sz="4400" baseline="0" dirty="0" err="1" smtClean="0"/>
              <a:t>MapleAPP</a:t>
            </a:r>
            <a:r>
              <a:rPr lang="en-US" sz="4400" baseline="0" dirty="0" smtClean="0"/>
              <a:t>.</a:t>
            </a:r>
          </a:p>
          <a:p>
            <a:r>
              <a:rPr lang="en-US" sz="4400" baseline="0" dirty="0" smtClean="0"/>
              <a:t>3. Maple can handle cross-layer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programming. 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Such as :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SrcIP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L2, 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GetUri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L7.</a:t>
            </a:r>
          </a:p>
          <a:p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completely south-bound agnostic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5. FAST can automatic trace data dependence, If any change, FAST can re-execute the </a:t>
            </a:r>
            <a:r>
              <a:rPr lang="en-US" sz="4400" baseline="0" dirty="0" err="1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MapleApp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6.Controller can deploy all flow rule and switch flow table.</a:t>
            </a:r>
            <a:endParaRPr lang="en-US" sz="4400" baseline="0" dirty="0" smtClean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7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7EECA-1C83-6C45-83D6-4D079D0FAF5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140D7-3C71-1742-AEFB-F5B5412C9B0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4A1E-3510-F44F-BED8-FBEFB14C509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5A099-68A2-044B-9162-510493F6B079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49672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8174B04-4DAE-EB42-9616-9AE45265018B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84407" y="6546466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SC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 201</a:t>
            </a: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6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@Salt Lake City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0"/>
            <a:ext cx="9144000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19038"/>
            <a:ext cx="9144000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Toward Super High-Level SDN Programming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4450" y="3397372"/>
            <a:ext cx="7491943" cy="2794000"/>
          </a:xfrm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Yale University</a:t>
            </a:r>
            <a:endParaRPr lang="en-US" altLang="zh-CN" dirty="0"/>
          </a:p>
          <a:p>
            <a:r>
              <a:rPr lang="en-US" altLang="zh-CN" dirty="0" smtClean="0"/>
              <a:t>Nov. 14-17, 2016</a:t>
            </a:r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p:transition advTm="300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Challenges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02963" y="2272094"/>
            <a:ext cx="3678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dirty="0" smtClean="0"/>
              <a:t>SDN </a:t>
            </a:r>
            <a:r>
              <a:rPr lang="en-US" dirty="0"/>
              <a:t>promises super efficient and flexible networks but current SDN control programming systems are low level, limited (</a:t>
            </a:r>
            <a:r>
              <a:rPr lang="en-US" dirty="0">
                <a:solidFill>
                  <a:srgbClr val="FF0000"/>
                </a:solidFill>
              </a:rPr>
              <a:t>machine code age</a:t>
            </a:r>
            <a:r>
              <a:rPr lang="en-US" dirty="0"/>
              <a:t>…)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8176" y="4728026"/>
            <a:ext cx="3764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When </a:t>
            </a:r>
            <a:r>
              <a:rPr lang="en-US" dirty="0"/>
              <a:t>network state </a:t>
            </a:r>
            <a:r>
              <a:rPr lang="en-US" dirty="0"/>
              <a:t>changed, </a:t>
            </a:r>
            <a:r>
              <a:rPr lang="en-US" dirty="0" smtClean="0"/>
              <a:t>cause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omplex</a:t>
            </a:r>
            <a:r>
              <a:rPr lang="en-US" dirty="0"/>
              <a:t> </a:t>
            </a:r>
            <a:r>
              <a:rPr lang="en-US" dirty="0"/>
              <a:t>manual tracking of execution </a:t>
            </a:r>
            <a:r>
              <a:rPr lang="en-US" dirty="0" smtClean="0"/>
              <a:t>dependency, </a:t>
            </a:r>
            <a:r>
              <a:rPr lang="en-US" dirty="0">
                <a:solidFill>
                  <a:srgbClr val="FF0000"/>
                </a:solidFill>
              </a:rPr>
              <a:t>Manual</a:t>
            </a:r>
            <a:r>
              <a:rPr lang="en-US" dirty="0"/>
              <a:t> </a:t>
            </a:r>
            <a:r>
              <a:rPr lang="en-US" dirty="0"/>
              <a:t>cleanup, </a:t>
            </a:r>
            <a:r>
              <a:rPr lang="en-US" dirty="0"/>
              <a:t>re-execute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691532"/>
            <a:ext cx="4443878" cy="2485933"/>
            <a:chOff x="0" y="1691532"/>
            <a:chExt cx="4443878" cy="2485933"/>
          </a:xfrm>
        </p:grpSpPr>
        <p:grpSp>
          <p:nvGrpSpPr>
            <p:cNvPr id="28" name="Group 27"/>
            <p:cNvGrpSpPr/>
            <p:nvPr/>
          </p:nvGrpSpPr>
          <p:grpSpPr>
            <a:xfrm>
              <a:off x="423931" y="2092941"/>
              <a:ext cx="4019947" cy="2084524"/>
              <a:chOff x="-46403" y="785971"/>
              <a:chExt cx="5638856" cy="401097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403" y="785971"/>
                <a:ext cx="5638856" cy="381092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1305833" y="4396836"/>
                <a:ext cx="149592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rgbClr val="80000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Helvetica" panose="020B0604020202020204" pitchFamily="34" charset="0"/>
                  </a:rPr>
                  <a:t>Data Plane</a:t>
                </a:r>
                <a:endParaRPr lang="en-US" sz="2000" b="1" dirty="0">
                  <a:solidFill>
                    <a:srgbClr val="C00000"/>
                  </a:solidFill>
                  <a:latin typeface="Helvetica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>
                <a:spLocks noChangeArrowheads="1"/>
              </p:cNvSpPr>
              <p:nvPr/>
            </p:nvSpPr>
            <p:spPr bwMode="auto">
              <a:xfrm>
                <a:off x="483332" y="2162362"/>
                <a:ext cx="1499057" cy="529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rgbClr val="80000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600" b="1" dirty="0" smtClean="0">
                    <a:solidFill>
                      <a:srgbClr val="C00000"/>
                    </a:solidFill>
                    <a:latin typeface="Helvetica" panose="020B0604020202020204" pitchFamily="34" charset="0"/>
                  </a:rPr>
                  <a:t>Control Plane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 :</a:t>
                </a:r>
                <a:endParaRPr lang="en-US" sz="16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4102971" y="3571836"/>
                <a:ext cx="87235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rgbClr val="80000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100" b="1" dirty="0" smtClean="0">
                    <a:solidFill>
                      <a:schemeClr val="accent1">
                        <a:lumMod val="50000"/>
                      </a:schemeClr>
                    </a:solidFill>
                    <a:latin typeface="Helvetica" panose="020B0604020202020204" pitchFamily="34" charset="0"/>
                  </a:rPr>
                  <a:t>Flow table</a:t>
                </a:r>
                <a:endParaRPr lang="en-US" sz="1100" b="1" dirty="0">
                  <a:solidFill>
                    <a:schemeClr val="accent1">
                      <a:lumMod val="50000"/>
                    </a:schemeClr>
                  </a:solidFill>
                  <a:latin typeface="Helvetica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>
                <a:spLocks noChangeArrowheads="1"/>
              </p:cNvSpPr>
              <p:nvPr/>
            </p:nvSpPr>
            <p:spPr bwMode="auto">
              <a:xfrm>
                <a:off x="3422597" y="2481118"/>
                <a:ext cx="1939458" cy="84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rgbClr val="800000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zh-TW" dirty="0" err="1" smtClean="0">
                    <a:solidFill>
                      <a:srgbClr val="C00000"/>
                    </a:solidFill>
                  </a:rPr>
                  <a:t>OpenFlow</a:t>
                </a:r>
                <a:endParaRPr lang="zh-TW" altLang="en-US" b="1" i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0" y="1691532"/>
              <a:ext cx="1461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Challenge 1: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" name="Straight Arrow Connector 5"/>
          <p:cNvCxnSpPr/>
          <p:nvPr/>
        </p:nvCxnSpPr>
        <p:spPr bwMode="auto">
          <a:xfrm>
            <a:off x="4538107" y="2898052"/>
            <a:ext cx="10058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3992299"/>
            <a:ext cx="4443878" cy="2499158"/>
            <a:chOff x="0" y="3992299"/>
            <a:chExt cx="4443878" cy="249915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0886" y="4417140"/>
              <a:ext cx="3222992" cy="207431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0" y="3992299"/>
              <a:ext cx="1525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Challenge </a:t>
              </a:r>
              <a:r>
                <a:rPr lang="en-US" b="1" dirty="0">
                  <a:solidFill>
                    <a:srgbClr val="FF0000"/>
                  </a:solidFill>
                </a:rPr>
                <a:t>2: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 bwMode="auto">
          <a:xfrm>
            <a:off x="4538107" y="5143525"/>
            <a:ext cx="10058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0" y="790832"/>
            <a:ext cx="9144000" cy="66684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Super computing can benefit from super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 and super </a:t>
            </a:r>
            <a:r>
              <a:rPr lang="en-US" sz="2800" dirty="0">
                <a:solidFill>
                  <a:srgbClr val="FF0000"/>
                </a:solidFill>
              </a:rPr>
              <a:t>flexible</a:t>
            </a:r>
            <a:r>
              <a:rPr lang="en-US" sz="2800" dirty="0"/>
              <a:t> infrastructures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Traditional networks </a:t>
            </a:r>
            <a:r>
              <a:rPr lang="en-US" sz="2800" dirty="0" smtClean="0"/>
              <a:t>aren’t </a:t>
            </a:r>
            <a:r>
              <a:rPr lang="en-US" sz="2800" dirty="0"/>
              <a:t>flexible, leading to inefficient network </a:t>
            </a:r>
            <a:r>
              <a:rPr lang="en-US" sz="2800" dirty="0" smtClean="0"/>
              <a:t>resources usage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19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split orient="vert"/>
      </p:transition>
    </mc:Choice>
    <mc:Fallback xmlns="">
      <p:transition spd="slow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olution(</a:t>
            </a:r>
            <a:r>
              <a:rPr lang="en-US" sz="2800" dirty="0" smtClean="0"/>
              <a:t>New SDN Programming 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7425" y="724968"/>
            <a:ext cx="3523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Old SDN </a:t>
            </a:r>
            <a:r>
              <a:rPr lang="en-US" dirty="0" smtClean="0"/>
              <a:t>programming Modal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121366" y="644481"/>
            <a:ext cx="42198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</a:lstStyle>
          <a:p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High-level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SDN programming </a:t>
            </a:r>
            <a:r>
              <a:rPr lang="en-US" altLang="zh-CN" dirty="0" smtClean="0"/>
              <a:t>Modal</a:t>
            </a:r>
            <a:endParaRPr lang="en-US" altLang="zh-CN" dirty="0"/>
          </a:p>
        </p:txBody>
      </p:sp>
      <p:grpSp>
        <p:nvGrpSpPr>
          <p:cNvPr id="12" name="Group 11"/>
          <p:cNvGrpSpPr/>
          <p:nvPr/>
        </p:nvGrpSpPr>
        <p:grpSpPr>
          <a:xfrm>
            <a:off x="80394" y="1755991"/>
            <a:ext cx="3799851" cy="4092531"/>
            <a:chOff x="429518" y="1490154"/>
            <a:chExt cx="3799851" cy="4092531"/>
          </a:xfrm>
        </p:grpSpPr>
        <p:grpSp>
          <p:nvGrpSpPr>
            <p:cNvPr id="35" name="Group 34"/>
            <p:cNvGrpSpPr/>
            <p:nvPr/>
          </p:nvGrpSpPr>
          <p:grpSpPr>
            <a:xfrm>
              <a:off x="429518" y="1490154"/>
              <a:ext cx="3799851" cy="4092531"/>
              <a:chOff x="429518" y="1569574"/>
              <a:chExt cx="8320683" cy="4288300"/>
            </a:xfrm>
          </p:grpSpPr>
          <p:sp>
            <p:nvSpPr>
              <p:cNvPr id="36" name="AutoShape 1"/>
              <p:cNvSpPr>
                <a:spLocks/>
              </p:cNvSpPr>
              <p:nvPr/>
            </p:nvSpPr>
            <p:spPr bwMode="auto">
              <a:xfrm>
                <a:off x="2565646" y="5203057"/>
                <a:ext cx="5808073" cy="654817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sz="1400" baseline="0" dirty="0" err="1" smtClean="0">
                    <a:cs typeface="Helvetica Neue Light" charset="0"/>
                  </a:rPr>
                  <a:t>Openflow</a:t>
                </a:r>
                <a:r>
                  <a:rPr lang="en-US" sz="1400" baseline="0" dirty="0" smtClean="0">
                    <a:cs typeface="Helvetica Neue Light" charset="0"/>
                  </a:rPr>
                  <a:t> Switches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37" name="Rectangle 2"/>
              <p:cNvSpPr>
                <a:spLocks/>
              </p:cNvSpPr>
              <p:nvPr/>
            </p:nvSpPr>
            <p:spPr bwMode="auto">
              <a:xfrm>
                <a:off x="519628" y="2009588"/>
                <a:ext cx="1698916" cy="19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 smtClean="0">
                    <a:latin typeface="Helvetica Neue" charset="0"/>
                    <a:cs typeface="Helvetica Neue" charset="0"/>
                    <a:sym typeface="Helvetica Neue" charset="0"/>
                  </a:rPr>
                  <a:t>User</a:t>
                </a:r>
                <a:r>
                  <a:rPr lang="en-US" sz="1200" b="1" baseline="0" dirty="0" smtClean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 </a:t>
                </a:r>
                <a:r>
                  <a:rPr lang="en-US" sz="1200" b="1" baseline="0" dirty="0" smtClean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Level</a:t>
                </a:r>
                <a:endParaRPr lang="en-US" sz="1200" b="1" baseline="0" dirty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8" name="Rectangle 3"/>
              <p:cNvSpPr>
                <a:spLocks/>
              </p:cNvSpPr>
              <p:nvPr/>
            </p:nvSpPr>
            <p:spPr bwMode="auto">
              <a:xfrm>
                <a:off x="456309" y="4796402"/>
                <a:ext cx="2272228" cy="26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Under the hood</a:t>
                </a:r>
              </a:p>
            </p:txBody>
          </p:sp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2511224" y="4048125"/>
                <a:ext cx="5862495" cy="699492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>
                    <a:cs typeface="Helvetica Neue Light" charset="0"/>
                  </a:rPr>
                  <a:t>Controller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40" name="AutoShape 5"/>
              <p:cNvSpPr>
                <a:spLocks/>
              </p:cNvSpPr>
              <p:nvPr/>
            </p:nvSpPr>
            <p:spPr bwMode="auto">
              <a:xfrm>
                <a:off x="2511226" y="1569574"/>
                <a:ext cx="5875381" cy="1208941"/>
              </a:xfrm>
              <a:prstGeom prst="roundRect">
                <a:avLst>
                  <a:gd name="adj" fmla="val 735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2" name="Rectangle 7"/>
              <p:cNvSpPr>
                <a:spLocks/>
              </p:cNvSpPr>
              <p:nvPr/>
            </p:nvSpPr>
            <p:spPr bwMode="auto">
              <a:xfrm>
                <a:off x="2563202" y="1683272"/>
                <a:ext cx="5728809" cy="902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1.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 </a:t>
                </a:r>
                <a:r>
                  <a:rPr lang="en-US" altLang="zh-CN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G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enerate Rules</a:t>
                </a:r>
              </a:p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2.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</a:t>
                </a:r>
                <a:r>
                  <a:rPr lang="en-US" altLang="zh-CN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T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rack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N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etwork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tate with Event-Driven.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Cleanup and re-execute.</a:t>
                </a:r>
                <a:endPara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714375" y="4695825"/>
                <a:ext cx="7144" cy="952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 baseline="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29518" y="3062476"/>
                <a:ext cx="8320683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/>
              </a:p>
            </p:txBody>
          </p:sp>
        </p:grpSp>
        <p:sp>
          <p:nvSpPr>
            <p:cNvPr id="62" name="Down Arrow 61"/>
            <p:cNvSpPr/>
            <p:nvPr/>
          </p:nvSpPr>
          <p:spPr bwMode="auto">
            <a:xfrm>
              <a:off x="2438848" y="2659030"/>
              <a:ext cx="174543" cy="1196526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3" name="Down Arrow 62"/>
            <p:cNvSpPr/>
            <p:nvPr/>
          </p:nvSpPr>
          <p:spPr bwMode="auto">
            <a:xfrm>
              <a:off x="2438846" y="4538237"/>
              <a:ext cx="228600" cy="463348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272233" y="890465"/>
            <a:ext cx="0" cy="565321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 bwMode="auto">
          <a:xfrm>
            <a:off x="3550439" y="999685"/>
            <a:ext cx="1738596" cy="5365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Make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Decisions</a:t>
            </a:r>
          </a:p>
        </p:txBody>
      </p:sp>
      <p:sp>
        <p:nvSpPr>
          <p:cNvPr id="7" name="Right Arrow 6"/>
          <p:cNvSpPr/>
          <p:nvPr/>
        </p:nvSpPr>
        <p:spPr bwMode="auto">
          <a:xfrm rot="2004481">
            <a:off x="5193766" y="1519349"/>
            <a:ext cx="689952" cy="2365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1" name="Right Arrow 60"/>
          <p:cNvSpPr/>
          <p:nvPr/>
        </p:nvSpPr>
        <p:spPr bwMode="auto">
          <a:xfrm rot="8940443">
            <a:off x="2786185" y="1456565"/>
            <a:ext cx="773692" cy="1884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5829409" y="1732704"/>
            <a:ext cx="2945229" cy="881024"/>
          </a:xfrm>
          <a:prstGeom prst="roundRect">
            <a:avLst>
              <a:gd name="adj" fmla="val 1578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r>
              <a:rPr lang="en-US" sz="1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High-level </a:t>
            </a:r>
            <a:r>
              <a:rPr lang="en-US" sz="14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programming </a:t>
            </a:r>
            <a:r>
              <a:rPr lang="en-US" sz="1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in </a:t>
            </a:r>
            <a:r>
              <a:rPr lang="en-US" sz="1400" baseline="0" dirty="0" err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WebIDE</a:t>
            </a:r>
            <a:r>
              <a:rPr lang="en-US" sz="1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 with Java</a:t>
            </a:r>
            <a:endParaRPr lang="en-US" sz="1400" baseline="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cs typeface="Helvetica Neue Light" charset="0"/>
            </a:endParaRPr>
          </a:p>
        </p:txBody>
      </p:sp>
      <p:sp>
        <p:nvSpPr>
          <p:cNvPr id="48" name="AutoShape 3"/>
          <p:cNvSpPr>
            <a:spLocks/>
          </p:cNvSpPr>
          <p:nvPr/>
        </p:nvSpPr>
        <p:spPr bwMode="auto">
          <a:xfrm>
            <a:off x="5829410" y="3180996"/>
            <a:ext cx="2945228" cy="495486"/>
          </a:xfrm>
          <a:prstGeom prst="roundRect">
            <a:avLst>
              <a:gd name="adj" fmla="val 1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r>
              <a:rPr lang="en-US" sz="1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Maple: </a:t>
            </a:r>
            <a:r>
              <a:rPr lang="en-US" sz="16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Automatic</a:t>
            </a:r>
            <a:r>
              <a:rPr lang="en-US" sz="1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rPr>
              <a:t> Generate Rules</a:t>
            </a:r>
            <a:endParaRPr lang="en-US" sz="1400" baseline="0" dirty="0">
              <a:solidFill>
                <a:schemeClr val="bg1"/>
              </a:solidFill>
              <a:effectLst>
                <a:outerShdw blurRad="38100" dist="38100" dir="2700000" algn="tl">
                  <a:srgbClr val="DDDDDD"/>
                </a:outerShdw>
              </a:effectLst>
              <a:cs typeface="Helvetica Neue Light" charset="0"/>
            </a:endParaRPr>
          </a:p>
        </p:txBody>
      </p:sp>
      <p:sp>
        <p:nvSpPr>
          <p:cNvPr id="49" name="AutoShape 4"/>
          <p:cNvSpPr>
            <a:spLocks/>
          </p:cNvSpPr>
          <p:nvPr/>
        </p:nvSpPr>
        <p:spPr bwMode="auto">
          <a:xfrm>
            <a:off x="5829410" y="5239475"/>
            <a:ext cx="2945228" cy="657225"/>
          </a:xfrm>
          <a:prstGeom prst="roundRect">
            <a:avLst>
              <a:gd name="adj" fmla="val 1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400" baseline="0" dirty="0" err="1" smtClean="0">
                <a:cs typeface="Helvetica Neue Light" charset="0"/>
              </a:rPr>
              <a:t>Openflow</a:t>
            </a:r>
            <a:r>
              <a:rPr lang="en-US" sz="1400" baseline="0" dirty="0" smtClean="0">
                <a:cs typeface="Helvetica Neue Light" charset="0"/>
              </a:rPr>
              <a:t> </a:t>
            </a:r>
            <a:r>
              <a:rPr lang="en-US" sz="1400" baseline="0" dirty="0">
                <a:cs typeface="Helvetica Neue Light" charset="0"/>
              </a:rPr>
              <a:t>Switches</a:t>
            </a:r>
          </a:p>
        </p:txBody>
      </p:sp>
      <p:sp>
        <p:nvSpPr>
          <p:cNvPr id="50" name="AutoShape 5"/>
          <p:cNvSpPr>
            <a:spLocks/>
          </p:cNvSpPr>
          <p:nvPr/>
        </p:nvSpPr>
        <p:spPr bwMode="auto">
          <a:xfrm>
            <a:off x="5829410" y="4176721"/>
            <a:ext cx="2945228" cy="662751"/>
          </a:xfrm>
          <a:prstGeom prst="roundRect">
            <a:avLst>
              <a:gd name="adj" fmla="val 1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400" baseline="0" dirty="0" smtClean="0">
                <a:cs typeface="Helvetica Neue Light" charset="0"/>
              </a:rPr>
              <a:t>FAST: </a:t>
            </a:r>
            <a:r>
              <a:rPr lang="en-US" sz="1400" baseline="0" dirty="0">
                <a:solidFill>
                  <a:srgbClr val="FF0000"/>
                </a:solidFill>
                <a:cs typeface="Helvetica Neue Light" charset="0"/>
              </a:rPr>
              <a:t>Automatic</a:t>
            </a:r>
            <a:r>
              <a:rPr lang="en-US" sz="1400" baseline="0" dirty="0">
                <a:cs typeface="Helvetica Neue Light" charset="0"/>
              </a:rPr>
              <a:t> track data </a:t>
            </a:r>
            <a:r>
              <a:rPr lang="en-US" sz="1400" baseline="0" dirty="0" smtClean="0">
                <a:cs typeface="Helvetica Neue Light" charset="0"/>
              </a:rPr>
              <a:t>dependence &amp; re-execute</a:t>
            </a:r>
            <a:endParaRPr lang="en-US" sz="1400" baseline="0" dirty="0">
              <a:cs typeface="Helvetica Neue Light" charset="0"/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4675451" y="4765279"/>
            <a:ext cx="3508" cy="92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00" baseline="0"/>
          </a:p>
        </p:txBody>
      </p:sp>
      <p:sp>
        <p:nvSpPr>
          <p:cNvPr id="53" name="Line 9"/>
          <p:cNvSpPr>
            <a:spLocks noChangeShapeType="1"/>
          </p:cNvSpPr>
          <p:nvPr/>
        </p:nvSpPr>
        <p:spPr bwMode="auto">
          <a:xfrm rot="10800000" flipH="1" flipV="1">
            <a:off x="4239320" y="2704272"/>
            <a:ext cx="4672010" cy="2575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00"/>
          </a:p>
        </p:txBody>
      </p:sp>
      <p:sp>
        <p:nvSpPr>
          <p:cNvPr id="54" name="Rectangle 53"/>
          <p:cNvSpPr>
            <a:spLocks/>
          </p:cNvSpPr>
          <p:nvPr/>
        </p:nvSpPr>
        <p:spPr bwMode="auto">
          <a:xfrm>
            <a:off x="4419737" y="1960062"/>
            <a:ext cx="775853" cy="18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200" b="1" baseline="0" dirty="0" smtClean="0">
                <a:latin typeface="Helvetica Neue" charset="0"/>
                <a:cs typeface="Helvetica Neue" charset="0"/>
                <a:sym typeface="Helvetica Neue" charset="0"/>
              </a:rPr>
              <a:t>User</a:t>
            </a:r>
            <a:r>
              <a:rPr lang="en-US" sz="1200" b="1" baseline="0" dirty="0" smtClean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 </a:t>
            </a:r>
            <a:r>
              <a:rPr lang="en-US" sz="1200" b="1" baseline="0" dirty="0" smtClean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Level</a:t>
            </a:r>
            <a:endParaRPr lang="en-US" sz="1200" b="1" baseline="0" dirty="0">
              <a:solidFill>
                <a:schemeClr val="tx1"/>
              </a:solidFill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</p:txBody>
      </p:sp>
      <p:sp>
        <p:nvSpPr>
          <p:cNvPr id="55" name="Rectangle 54"/>
          <p:cNvSpPr>
            <a:spLocks/>
          </p:cNvSpPr>
          <p:nvPr/>
        </p:nvSpPr>
        <p:spPr bwMode="auto">
          <a:xfrm>
            <a:off x="4260881" y="3745253"/>
            <a:ext cx="1142942" cy="34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Under the hood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7053955" y="2550382"/>
            <a:ext cx="228598" cy="61216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7" name="Down Arrow 56"/>
          <p:cNvSpPr/>
          <p:nvPr/>
        </p:nvSpPr>
        <p:spPr bwMode="auto">
          <a:xfrm>
            <a:off x="6915714" y="3694927"/>
            <a:ext cx="228600" cy="46334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8" name="Down Arrow 57"/>
          <p:cNvSpPr/>
          <p:nvPr/>
        </p:nvSpPr>
        <p:spPr bwMode="auto">
          <a:xfrm>
            <a:off x="6906607" y="4819949"/>
            <a:ext cx="228600" cy="46334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9" name="Down Arrow 58"/>
          <p:cNvSpPr/>
          <p:nvPr/>
        </p:nvSpPr>
        <p:spPr bwMode="auto">
          <a:xfrm rot="10800000">
            <a:off x="7282555" y="4813586"/>
            <a:ext cx="214313" cy="4517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0" name="Down Arrow 59"/>
          <p:cNvSpPr/>
          <p:nvPr/>
        </p:nvSpPr>
        <p:spPr bwMode="auto">
          <a:xfrm rot="10800000">
            <a:off x="7282554" y="3694256"/>
            <a:ext cx="214313" cy="48246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5415340" y="2846462"/>
            <a:ext cx="3495990" cy="2254362"/>
          </a:xfrm>
          <a:prstGeom prst="frame">
            <a:avLst>
              <a:gd name="adj1" fmla="val 0"/>
            </a:avLst>
          </a:prstGeom>
          <a:noFill/>
          <a:ln w="0" cap="flat" cmpd="sng" algn="ctr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4" name="Rectangle 63"/>
          <p:cNvSpPr>
            <a:spLocks/>
          </p:cNvSpPr>
          <p:nvPr/>
        </p:nvSpPr>
        <p:spPr bwMode="auto">
          <a:xfrm>
            <a:off x="5489287" y="2921398"/>
            <a:ext cx="77630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200" b="1" baseline="0" dirty="0" smtClean="0">
                <a:latin typeface="Helvetica Neue" charset="0"/>
                <a:cs typeface="Helvetica Neue" charset="0"/>
                <a:sym typeface="Helvetica Neue" charset="0"/>
              </a:rPr>
              <a:t>Controller:</a:t>
            </a:r>
            <a:endParaRPr lang="en-US" sz="1200" b="1" baseline="0" dirty="0">
              <a:solidFill>
                <a:schemeClr val="tx1"/>
              </a:solidFill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9710" y="3746389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Re-execute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833749" y="3670441"/>
            <a:ext cx="122020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dirty="0" smtClean="0"/>
              <a:t>Generate</a:t>
            </a:r>
            <a:r>
              <a:rPr lang="en-US" sz="1800" baseline="0" dirty="0" smtClean="0"/>
              <a:t> </a:t>
            </a:r>
            <a:r>
              <a:rPr lang="en-US" sz="1800" dirty="0"/>
              <a:t>rules</a:t>
            </a:r>
            <a:endParaRPr lang="en-US" sz="1800" dirty="0"/>
          </a:p>
        </p:txBody>
      </p:sp>
      <p:sp>
        <p:nvSpPr>
          <p:cNvPr id="66" name="TextBox 65"/>
          <p:cNvSpPr txBox="1"/>
          <p:nvPr/>
        </p:nvSpPr>
        <p:spPr>
          <a:xfrm>
            <a:off x="7421752" y="476644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Collect</a:t>
            </a:r>
            <a:r>
              <a:rPr lang="en-US" sz="1800" baseline="0" dirty="0" smtClean="0"/>
              <a:t> </a:t>
            </a:r>
            <a:r>
              <a:rPr lang="en-US" sz="1800" dirty="0"/>
              <a:t>network info</a:t>
            </a:r>
            <a:endParaRPr lang="en-US" sz="1800" dirty="0"/>
          </a:p>
        </p:txBody>
      </p:sp>
      <p:sp>
        <p:nvSpPr>
          <p:cNvPr id="67" name="TextBox 66"/>
          <p:cNvSpPr txBox="1"/>
          <p:nvPr/>
        </p:nvSpPr>
        <p:spPr>
          <a:xfrm>
            <a:off x="5999876" y="4813586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Install rules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89518" y="3222651"/>
            <a:ext cx="1525539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GAP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0">
        <p:circle/>
      </p:transition>
    </mc:Choice>
    <mc:Fallback xmlns="">
      <p:transition spd="slow" advTm="30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1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85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15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3" grpId="0" animBg="1"/>
      <p:bldP spid="7" grpId="0" animBg="1"/>
      <p:bldP spid="61" grpId="0" animBg="1"/>
      <p:bldP spid="46" grpId="0" animBg="1"/>
      <p:bldP spid="48" grpId="0" animBg="1"/>
      <p:bldP spid="49" grpId="0" animBg="1"/>
      <p:bldP spid="50" grpId="0" animBg="1"/>
      <p:bldP spid="53" grpId="0" animBg="1"/>
      <p:bldP spid="54" grpId="0"/>
      <p:bldP spid="55" grpId="0"/>
      <p:bldP spid="9" grpId="0" animBg="1"/>
      <p:bldP spid="57" grpId="0" animBg="1"/>
      <p:bldP spid="58" grpId="0" animBg="1"/>
      <p:bldP spid="59" grpId="0" animBg="1"/>
      <p:bldP spid="60" grpId="0" animBg="1"/>
      <p:bldP spid="11" grpId="0" animBg="1"/>
      <p:bldP spid="64" grpId="0"/>
      <p:bldP spid="14" grpId="0"/>
      <p:bldP spid="65" grpId="0"/>
      <p:bldP spid="66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982" y="85614"/>
            <a:ext cx="9240982" cy="685800"/>
          </a:xfrm>
        </p:spPr>
        <p:txBody>
          <a:bodyPr/>
          <a:lstStyle/>
          <a:p>
            <a:r>
              <a:rPr lang="en-US" altLang="zh-CN" dirty="0" err="1" smtClean="0"/>
              <a:t>WebIDE</a:t>
            </a:r>
            <a:r>
              <a:rPr lang="en-US" altLang="zh-CN" dirty="0" smtClean="0"/>
              <a:t>(</a:t>
            </a:r>
            <a:r>
              <a:rPr lang="en-US" altLang="zh-CN" sz="2800" dirty="0" smtClean="0"/>
              <a:t>Simple SDN </a:t>
            </a:r>
            <a:r>
              <a:rPr lang="en-US" sz="2800" dirty="0" smtClean="0"/>
              <a:t>programming environment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88" y="885714"/>
            <a:ext cx="8863012" cy="1014412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generation of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click deployment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</a:rPr>
              <a:t>Integrating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different views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Arial"/>
                <a:cs typeface="Arial"/>
              </a:rPr>
              <a:t>Programs/Topology/Routes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28588" y="64008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4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1676401"/>
            <a:ext cx="9172575" cy="5029200"/>
            <a:chOff x="-28575" y="0"/>
            <a:chExt cx="11752263" cy="6750573"/>
          </a:xfrm>
        </p:grpSpPr>
        <p:pic>
          <p:nvPicPr>
            <p:cNvPr id="8" name="图片 3" descr="Screen Shot 2016-11-03 at 11.31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75" y="0"/>
              <a:ext cx="10791605" cy="6750573"/>
            </a:xfrm>
            <a:prstGeom prst="rect">
              <a:avLst/>
            </a:prstGeom>
          </p:spPr>
        </p:pic>
        <p:sp>
          <p:nvSpPr>
            <p:cNvPr id="9" name="矩形 2"/>
            <p:cNvSpPr/>
            <p:nvPr/>
          </p:nvSpPr>
          <p:spPr>
            <a:xfrm>
              <a:off x="257175" y="257175"/>
              <a:ext cx="1978390" cy="303266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5"/>
            <p:cNvSpPr/>
            <p:nvPr/>
          </p:nvSpPr>
          <p:spPr>
            <a:xfrm>
              <a:off x="2485069" y="571500"/>
              <a:ext cx="3749418" cy="4180833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6"/>
            <p:cNvSpPr/>
            <p:nvPr/>
          </p:nvSpPr>
          <p:spPr>
            <a:xfrm>
              <a:off x="6340475" y="571500"/>
              <a:ext cx="4170802" cy="422298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7"/>
            <p:cNvSpPr/>
            <p:nvPr/>
          </p:nvSpPr>
          <p:spPr>
            <a:xfrm>
              <a:off x="2057400" y="4997450"/>
              <a:ext cx="8499204" cy="173513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9"/>
            <p:cNvSpPr/>
            <p:nvPr/>
          </p:nvSpPr>
          <p:spPr>
            <a:xfrm>
              <a:off x="5195888" y="35670"/>
              <a:ext cx="1145166" cy="281830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35779" y="3369675"/>
              <a:ext cx="2184869" cy="923330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SDN </a:t>
              </a:r>
              <a:r>
                <a:rPr lang="x-none" altLang="x-none" dirty="0">
                  <a:solidFill>
                    <a:srgbClr val="FF0000"/>
                  </a:solidFill>
                </a:rPr>
                <a:t>Controller Information Management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6264275" y="34925"/>
              <a:ext cx="2795764" cy="369888"/>
            </a:xfrm>
            <a:prstGeom prst="rect">
              <a:avLst/>
            </a:prstGeom>
          </p:spPr>
          <p:txBody>
            <a:bodyPr rtlCol="0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O</a:t>
              </a:r>
              <a:r>
                <a:rPr lang="x-none" altLang="x-none" dirty="0">
                  <a:solidFill>
                    <a:srgbClr val="FF0000"/>
                  </a:solidFill>
                </a:rPr>
                <a:t>ne-click deployment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2551719" y="3601703"/>
              <a:ext cx="2743200" cy="646331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Write Maple </a:t>
              </a:r>
              <a:r>
                <a:rPr lang="x-none" altLang="x-none" dirty="0">
                  <a:solidFill>
                    <a:srgbClr val="FF0000"/>
                  </a:solidFill>
                </a:rPr>
                <a:t>program in web-based editor easily</a:t>
              </a:r>
            </a:p>
          </p:txBody>
        </p:sp>
        <p:sp>
          <p:nvSpPr>
            <p:cNvPr id="17" name="文本框 13"/>
            <p:cNvSpPr txBox="1"/>
            <p:nvPr/>
          </p:nvSpPr>
          <p:spPr>
            <a:xfrm>
              <a:off x="9423423" y="3200400"/>
              <a:ext cx="2300265" cy="923330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 altLang="x-none" dirty="0">
                  <a:solidFill>
                    <a:srgbClr val="FF0000"/>
                  </a:solidFill>
                </a:rPr>
                <a:t>Web-based UI for real network operation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4532313" y="6115050"/>
              <a:ext cx="3944140" cy="369332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Mininet based </a:t>
              </a:r>
              <a:r>
                <a:rPr lang="x-none" altLang="x-none" dirty="0">
                  <a:solidFill>
                    <a:srgbClr val="FF0000"/>
                  </a:solidFill>
                </a:rPr>
                <a:t>tools for network test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079" y="2336826"/>
            <a:ext cx="3296020" cy="2973294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 bwMode="auto">
          <a:xfrm>
            <a:off x="6197187" y="4390481"/>
            <a:ext cx="2035911" cy="798403"/>
          </a:xfrm>
          <a:prstGeom prst="wedgeRoundRectCallout">
            <a:avLst>
              <a:gd name="adj1" fmla="val -14201"/>
              <a:gd name="adj2" fmla="val -12516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Automatic</a:t>
            </a:r>
            <a:r>
              <a:rPr lang="en-US" sz="20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generate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visualized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trace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tree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3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614"/>
            <a:ext cx="8819340" cy="685800"/>
          </a:xfrm>
        </p:spPr>
        <p:txBody>
          <a:bodyPr/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Maple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all-layer programming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2" y="844289"/>
            <a:ext cx="8693927" cy="93857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completely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south-bound </a:t>
            </a:r>
            <a:r>
              <a:rPr lang="en-US" sz="1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agnostic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cross-layer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L2-L7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programming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en-US" sz="1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packet</a:t>
            </a:r>
            <a:endParaRPr lang="en-US" sz="1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1751221"/>
            <a:ext cx="8752469" cy="4276078"/>
            <a:chOff x="2147888" y="1953272"/>
            <a:chExt cx="6996112" cy="4276078"/>
          </a:xfrm>
        </p:grpSpPr>
        <p:sp>
          <p:nvSpPr>
            <p:cNvPr id="5" name="Shape 138"/>
            <p:cNvSpPr/>
            <p:nvPr/>
          </p:nvSpPr>
          <p:spPr>
            <a:xfrm>
              <a:off x="2147888" y="1953272"/>
              <a:ext cx="6996112" cy="4240195"/>
            </a:xfrm>
            <a:prstGeom prst="rect">
              <a:avLst/>
            </a:prstGeom>
            <a:noFill/>
            <a:ln w="12700" cap="flat" cmpd="sng">
              <a:solidFill>
                <a:srgbClr val="66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b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39"/>
            <p:cNvSpPr txBox="1"/>
            <p:nvPr/>
          </p:nvSpPr>
          <p:spPr>
            <a:xfrm>
              <a:off x="2296354" y="1953272"/>
              <a:ext cx="6511548" cy="42760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1. private static final String[] H12_TAP = { H1, "openflow:1:2", "openflow:2:1"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2. private static final String[] H12_ONE = { H1, "openflow:1:2", "openflow:2:3", "openflow:4:1"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3. private static final String[] H12_TWO = { H1, "openflow:1:3", "openflow:3:2", "openflow:4:1" }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4.​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void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f(</a:t>
              </a:r>
              <a:r>
                <a:rPr lang="en-US" sz="1800" b="1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Packet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5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6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String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computeFlowId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pkt.protocol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7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8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); 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9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null ) {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10.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H12_TAP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11.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12.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isVideo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getUri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 )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13.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H12_TWO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14.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15.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16.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…​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17.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Route.drop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18.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}​</a:t>
              </a:r>
            </a:p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140"/>
            <p:cNvSpPr/>
            <p:nvPr/>
          </p:nvSpPr>
          <p:spPr>
            <a:xfrm>
              <a:off x="7054064" y="2732845"/>
              <a:ext cx="1178489" cy="523841"/>
            </a:xfrm>
            <a:prstGeom prst="wedgeRectCallout">
              <a:avLst>
                <a:gd name="adj1" fmla="val -360711"/>
                <a:gd name="adj2" fmla="val -251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 b="1"/>
                <a:t>Per-packet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programming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model</a:t>
              </a:r>
            </a:p>
          </p:txBody>
        </p:sp>
        <p:sp>
          <p:nvSpPr>
            <p:cNvPr id="8" name="Shape 141"/>
            <p:cNvSpPr/>
            <p:nvPr/>
          </p:nvSpPr>
          <p:spPr>
            <a:xfrm>
              <a:off x="6128028" y="5151079"/>
              <a:ext cx="1332491" cy="588922"/>
            </a:xfrm>
            <a:prstGeom prst="wedgeRectCallout">
              <a:avLst>
                <a:gd name="adj1" fmla="val -175228"/>
                <a:gd name="adj2" fmla="val -6333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South-band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agnostic</a:t>
              </a:r>
            </a:p>
          </p:txBody>
        </p:sp>
        <p:sp>
          <p:nvSpPr>
            <p:cNvPr id="9" name="Shape 142"/>
            <p:cNvSpPr/>
            <p:nvPr/>
          </p:nvSpPr>
          <p:spPr>
            <a:xfrm>
              <a:off x="6515767" y="3924889"/>
              <a:ext cx="1076596" cy="588922"/>
            </a:xfrm>
            <a:prstGeom prst="wedgeRectCallout">
              <a:avLst>
                <a:gd name="adj1" fmla="val -232252"/>
                <a:gd name="adj2" fmla="val 6252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Meta header to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control cross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layers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88790" y="5991416"/>
            <a:ext cx="7041760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Does not specify anything on flow tables!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FAST(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automation function store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66" y="890588"/>
            <a:ext cx="8900334" cy="105639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dependency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re-execution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(intent ++)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97" descr="complexity-efficiency.png"/>
          <p:cNvPicPr preferRelativeResize="0"/>
          <p:nvPr/>
        </p:nvPicPr>
        <p:blipFill rotWithShape="1">
          <a:blip r:embed="rId3">
            <a:alphaModFix/>
          </a:blip>
          <a:srcRect t="367" b="367"/>
          <a:stretch/>
        </p:blipFill>
        <p:spPr>
          <a:xfrm>
            <a:off x="5253548" y="600997"/>
            <a:ext cx="3680850" cy="5133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0" y="2500839"/>
            <a:ext cx="4801322" cy="2850403"/>
            <a:chOff x="94707" y="2089634"/>
            <a:chExt cx="4801322" cy="2850403"/>
          </a:xfrm>
        </p:grpSpPr>
        <p:sp>
          <p:nvSpPr>
            <p:cNvPr id="10" name="Rectangle 9"/>
            <p:cNvSpPr/>
            <p:nvPr/>
          </p:nvSpPr>
          <p:spPr>
            <a:xfrm>
              <a:off x="243667" y="2493892"/>
              <a:ext cx="1571625" cy="74295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Maple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03787" y="2493892"/>
              <a:ext cx="1571625" cy="74295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Function Instance Store</a:t>
              </a:r>
              <a:endParaRPr lang="en-US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03787" y="3824534"/>
              <a:ext cx="1571625" cy="74295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Data Store</a:t>
              </a:r>
              <a:endParaRPr lang="en-US" b="1" dirty="0"/>
            </a:p>
          </p:txBody>
        </p:sp>
        <p:sp>
          <p:nvSpPr>
            <p:cNvPr id="14" name="Cloud 13"/>
            <p:cNvSpPr/>
            <p:nvPr/>
          </p:nvSpPr>
          <p:spPr>
            <a:xfrm>
              <a:off x="94707" y="3717853"/>
              <a:ext cx="1850495" cy="1222184"/>
            </a:xfrm>
            <a:prstGeom prst="cloud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>
                  <a:solidFill>
                    <a:schemeClr val="bg1"/>
                  </a:solidFill>
                </a:rPr>
                <a:t>Network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1815292" y="2648197"/>
              <a:ext cx="1088494" cy="217169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flipV="1">
              <a:off x="1989388" y="4034256"/>
              <a:ext cx="809624" cy="176210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Arrow 16"/>
            <p:cNvSpPr/>
            <p:nvPr/>
          </p:nvSpPr>
          <p:spPr>
            <a:xfrm rot="16200000">
              <a:off x="3142813" y="3459777"/>
              <a:ext cx="545886" cy="10001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0800000">
              <a:off x="1979542" y="4291343"/>
              <a:ext cx="819469" cy="169459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5400000">
              <a:off x="3532606" y="3458097"/>
              <a:ext cx="519697" cy="129566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1815292" y="2885475"/>
              <a:ext cx="1088494" cy="217169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66460" y="3873794"/>
              <a:ext cx="1550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Data Read/Write</a:t>
              </a:r>
              <a:endParaRPr 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94236" y="3263031"/>
              <a:ext cx="782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State update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52298" y="3303990"/>
              <a:ext cx="834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Listener sub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05767" y="2432704"/>
              <a:ext cx="1550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Add/Remove</a:t>
              </a:r>
              <a:endParaRPr lang="en-US" sz="1050" dirty="0"/>
            </a:p>
          </p:txBody>
        </p:sp>
        <p:cxnSp>
          <p:nvCxnSpPr>
            <p:cNvPr id="27" name="Elbow Connector 26"/>
            <p:cNvCxnSpPr/>
            <p:nvPr/>
          </p:nvCxnSpPr>
          <p:spPr>
            <a:xfrm rot="5400000">
              <a:off x="2290662" y="2286306"/>
              <a:ext cx="2782290" cy="2406359"/>
            </a:xfrm>
            <a:prstGeom prst="bentConnector3">
              <a:avLst>
                <a:gd name="adj1" fmla="val 1729"/>
              </a:avLst>
            </a:prstGeom>
            <a:ln w="2857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5400000" flipH="1" flipV="1">
              <a:off x="2342886" y="2236420"/>
              <a:ext cx="2699930" cy="2406357"/>
            </a:xfrm>
            <a:prstGeom prst="bentConnector3">
              <a:avLst>
                <a:gd name="adj1" fmla="val -1859"/>
              </a:avLst>
            </a:prstGeom>
            <a:ln w="2857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869072" y="2209718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34772" y="5873196"/>
            <a:ext cx="7041760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Automatic data </a:t>
            </a:r>
            <a:r>
              <a:rPr lang="en-US" sz="2800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consistency </a:t>
            </a:r>
            <a:r>
              <a:rPr lang="en-US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management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DEMO(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Realizing Super 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SDN 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Programming using </a:t>
            </a:r>
            <a:r>
              <a:rPr lang="en-US" sz="2000" dirty="0" err="1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OpenFlow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&amp; Bro</a:t>
            </a:r>
            <a:r>
              <a:rPr lang="en-US" altLang="zh-CN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28588" y="64008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148"/>
          <p:cNvSpPr/>
          <p:nvPr/>
        </p:nvSpPr>
        <p:spPr>
          <a:xfrm>
            <a:off x="1375631" y="2786857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/>
              <a:t>S1</a:t>
            </a:r>
          </a:p>
        </p:txBody>
      </p:sp>
      <p:sp>
        <p:nvSpPr>
          <p:cNvPr id="6" name="Shape 149"/>
          <p:cNvSpPr/>
          <p:nvPr/>
        </p:nvSpPr>
        <p:spPr>
          <a:xfrm>
            <a:off x="2428297" y="3326570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/>
              <a:t>S3</a:t>
            </a:r>
          </a:p>
        </p:txBody>
      </p:sp>
      <p:sp>
        <p:nvSpPr>
          <p:cNvPr id="7" name="Shape 150"/>
          <p:cNvSpPr/>
          <p:nvPr/>
        </p:nvSpPr>
        <p:spPr>
          <a:xfrm>
            <a:off x="2428297" y="2247134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/>
              <a:t>S2</a:t>
            </a:r>
          </a:p>
        </p:txBody>
      </p:sp>
      <p:sp>
        <p:nvSpPr>
          <p:cNvPr id="8" name="Shape 151"/>
          <p:cNvSpPr/>
          <p:nvPr/>
        </p:nvSpPr>
        <p:spPr>
          <a:xfrm>
            <a:off x="3480984" y="2786857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/>
              <a:t>S4</a:t>
            </a:r>
          </a:p>
        </p:txBody>
      </p:sp>
      <p:cxnSp>
        <p:nvCxnSpPr>
          <p:cNvPr id="9" name="Shape 152"/>
          <p:cNvCxnSpPr/>
          <p:nvPr/>
        </p:nvCxnSpPr>
        <p:spPr>
          <a:xfrm rot="10800000" flipH="1">
            <a:off x="1878544" y="2532234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153"/>
          <p:cNvCxnSpPr/>
          <p:nvPr/>
        </p:nvCxnSpPr>
        <p:spPr>
          <a:xfrm>
            <a:off x="3017497" y="2532224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54"/>
          <p:cNvCxnSpPr/>
          <p:nvPr/>
        </p:nvCxnSpPr>
        <p:spPr>
          <a:xfrm>
            <a:off x="1878544" y="3262760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55"/>
          <p:cNvCxnSpPr/>
          <p:nvPr/>
        </p:nvCxnSpPr>
        <p:spPr>
          <a:xfrm rot="10800000" flipH="1">
            <a:off x="3017497" y="3262760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56"/>
          <p:cNvSpPr/>
          <p:nvPr/>
        </p:nvSpPr>
        <p:spPr>
          <a:xfrm>
            <a:off x="7631" y="2436824"/>
            <a:ext cx="8886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Client1</a:t>
            </a:r>
          </a:p>
        </p:txBody>
      </p:sp>
      <p:sp>
        <p:nvSpPr>
          <p:cNvPr id="14" name="Shape 157"/>
          <p:cNvSpPr/>
          <p:nvPr/>
        </p:nvSpPr>
        <p:spPr>
          <a:xfrm>
            <a:off x="4385106" y="2802099"/>
            <a:ext cx="8886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Server</a:t>
            </a:r>
          </a:p>
        </p:txBody>
      </p:sp>
      <p:sp>
        <p:nvSpPr>
          <p:cNvPr id="15" name="Shape 158"/>
          <p:cNvSpPr/>
          <p:nvPr/>
        </p:nvSpPr>
        <p:spPr>
          <a:xfrm>
            <a:off x="1338681" y="1924511"/>
            <a:ext cx="5892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Bro</a:t>
            </a:r>
          </a:p>
        </p:txBody>
      </p:sp>
      <p:sp>
        <p:nvSpPr>
          <p:cNvPr id="16" name="Shape 159"/>
          <p:cNvSpPr/>
          <p:nvPr/>
        </p:nvSpPr>
        <p:spPr>
          <a:xfrm>
            <a:off x="2445743" y="1350499"/>
            <a:ext cx="10782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Controller</a:t>
            </a:r>
          </a:p>
        </p:txBody>
      </p:sp>
      <p:cxnSp>
        <p:nvCxnSpPr>
          <p:cNvPr id="17" name="Shape 160"/>
          <p:cNvCxnSpPr/>
          <p:nvPr/>
        </p:nvCxnSpPr>
        <p:spPr>
          <a:xfrm>
            <a:off x="1927881" y="2194361"/>
            <a:ext cx="586800" cy="1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161"/>
          <p:cNvCxnSpPr/>
          <p:nvPr/>
        </p:nvCxnSpPr>
        <p:spPr>
          <a:xfrm>
            <a:off x="896231" y="2706674"/>
            <a:ext cx="479400" cy="3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62"/>
          <p:cNvCxnSpPr/>
          <p:nvPr/>
        </p:nvCxnSpPr>
        <p:spPr>
          <a:xfrm>
            <a:off x="4070184" y="3071947"/>
            <a:ext cx="3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63"/>
          <p:cNvCxnSpPr/>
          <p:nvPr/>
        </p:nvCxnSpPr>
        <p:spPr>
          <a:xfrm flipH="1">
            <a:off x="1670243" y="1890199"/>
            <a:ext cx="13146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1" name="Shape 164"/>
          <p:cNvCxnSpPr/>
          <p:nvPr/>
        </p:nvCxnSpPr>
        <p:spPr>
          <a:xfrm flipH="1">
            <a:off x="2722943" y="1890199"/>
            <a:ext cx="2619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2" name="Shape 165"/>
          <p:cNvCxnSpPr/>
          <p:nvPr/>
        </p:nvCxnSpPr>
        <p:spPr>
          <a:xfrm flipH="1">
            <a:off x="2722943" y="1890199"/>
            <a:ext cx="261900" cy="14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3" name="Shape 166"/>
          <p:cNvCxnSpPr/>
          <p:nvPr/>
        </p:nvCxnSpPr>
        <p:spPr>
          <a:xfrm>
            <a:off x="2984843" y="1890199"/>
            <a:ext cx="7908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7" name="Shape 170"/>
          <p:cNvSpPr/>
          <p:nvPr/>
        </p:nvSpPr>
        <p:spPr>
          <a:xfrm>
            <a:off x="23556" y="3341799"/>
            <a:ext cx="8886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Client2</a:t>
            </a:r>
          </a:p>
        </p:txBody>
      </p:sp>
      <p:cxnSp>
        <p:nvCxnSpPr>
          <p:cNvPr id="28" name="Shape 171"/>
          <p:cNvCxnSpPr/>
          <p:nvPr/>
        </p:nvCxnSpPr>
        <p:spPr>
          <a:xfrm rot="10800000" flipH="1">
            <a:off x="912156" y="3071949"/>
            <a:ext cx="463500" cy="53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174"/>
          <p:cNvSpPr/>
          <p:nvPr/>
        </p:nvSpPr>
        <p:spPr>
          <a:xfrm>
            <a:off x="4299443" y="975524"/>
            <a:ext cx="1318726" cy="460800"/>
          </a:xfrm>
          <a:prstGeom prst="snip1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/>
              <a:t>MapleApp.java</a:t>
            </a:r>
          </a:p>
        </p:txBody>
      </p:sp>
      <p:sp>
        <p:nvSpPr>
          <p:cNvPr id="32" name="Shape 175"/>
          <p:cNvSpPr/>
          <p:nvPr/>
        </p:nvSpPr>
        <p:spPr>
          <a:xfrm>
            <a:off x="346331" y="975524"/>
            <a:ext cx="888600" cy="460800"/>
          </a:xfrm>
          <a:prstGeom prst="snip1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err="1"/>
              <a:t>http.bro</a:t>
            </a:r>
            <a:endParaRPr lang="en-US" sz="2000" dirty="0"/>
          </a:p>
        </p:txBody>
      </p:sp>
      <p:sp>
        <p:nvSpPr>
          <p:cNvPr id="33" name="Shape 176"/>
          <p:cNvSpPr/>
          <p:nvPr/>
        </p:nvSpPr>
        <p:spPr>
          <a:xfrm rot="5400000">
            <a:off x="626881" y="1512662"/>
            <a:ext cx="689999" cy="659700"/>
          </a:xfrm>
          <a:prstGeom prst="bentUpArrow">
            <a:avLst>
              <a:gd name="adj1" fmla="val 17909"/>
              <a:gd name="adj2" fmla="val 33535"/>
              <a:gd name="adj3" fmla="val 48484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4" name="Shape 177"/>
          <p:cNvSpPr/>
          <p:nvPr/>
        </p:nvSpPr>
        <p:spPr>
          <a:xfrm rot="-5398059" flipH="1">
            <a:off x="4136761" y="1057723"/>
            <a:ext cx="531300" cy="1403400"/>
          </a:xfrm>
          <a:prstGeom prst="bentUpArrow">
            <a:avLst>
              <a:gd name="adj1" fmla="val 19959"/>
              <a:gd name="adj2" fmla="val 34620"/>
              <a:gd name="adj3" fmla="val 48674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5" name="Shape 178"/>
          <p:cNvPicPr preferRelativeResize="0"/>
          <p:nvPr/>
        </p:nvPicPr>
        <p:blipFill rotWithShape="1">
          <a:blip r:embed="rId3">
            <a:alphaModFix/>
          </a:blip>
          <a:srcRect l="24643" t="19408" r="26528" b="33287"/>
          <a:stretch/>
        </p:blipFill>
        <p:spPr>
          <a:xfrm>
            <a:off x="98125" y="4523834"/>
            <a:ext cx="2699373" cy="163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179"/>
          <p:cNvPicPr preferRelativeResize="0"/>
          <p:nvPr/>
        </p:nvPicPr>
        <p:blipFill rotWithShape="1">
          <a:blip r:embed="rId4">
            <a:alphaModFix/>
          </a:blip>
          <a:srcRect l="27450" t="20917" r="25673" b="35620"/>
          <a:stretch/>
        </p:blipFill>
        <p:spPr>
          <a:xfrm>
            <a:off x="2810364" y="4504789"/>
            <a:ext cx="2663098" cy="165352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180"/>
          <p:cNvSpPr/>
          <p:nvPr/>
        </p:nvSpPr>
        <p:spPr>
          <a:xfrm>
            <a:off x="1547331" y="1355961"/>
            <a:ext cx="721800" cy="460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8" name="Shape 181"/>
          <p:cNvPicPr preferRelativeResize="0"/>
          <p:nvPr/>
        </p:nvPicPr>
        <p:blipFill rotWithShape="1">
          <a:blip r:embed="rId5">
            <a:alphaModFix/>
          </a:blip>
          <a:srcRect l="25716" t="19417" r="29698" b="43225"/>
          <a:stretch/>
        </p:blipFill>
        <p:spPr>
          <a:xfrm>
            <a:off x="0" y="4523823"/>
            <a:ext cx="2933688" cy="152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" y="3983222"/>
            <a:ext cx="5238457" cy="2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0364" y="4558236"/>
            <a:ext cx="2559626" cy="16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ectangle 42"/>
          <p:cNvSpPr/>
          <p:nvPr/>
        </p:nvSpPr>
        <p:spPr>
          <a:xfrm>
            <a:off x="1301731" y="5904793"/>
            <a:ext cx="6670161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Achieve the Expected Results!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Frame 53"/>
          <p:cNvSpPr/>
          <p:nvPr/>
        </p:nvSpPr>
        <p:spPr bwMode="auto">
          <a:xfrm>
            <a:off x="5693461" y="975524"/>
            <a:ext cx="3336239" cy="4684989"/>
          </a:xfrm>
          <a:prstGeom prst="frame">
            <a:avLst>
              <a:gd name="adj1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93461" y="972822"/>
            <a:ext cx="333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baseline="0" dirty="0"/>
              <a:t>Step of Demo</a:t>
            </a:r>
            <a:r>
              <a:rPr lang="en-US" sz="1600" baseline="0" dirty="0"/>
              <a:t>: ( Firstly, Start a HTTP server at the Server)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56380" y="1557597"/>
            <a:ext cx="327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/>
              <a:t>1.User writes &amp; deploys </a:t>
            </a:r>
            <a:r>
              <a:rPr lang="en-US" sz="1400" b="1" baseline="0" dirty="0" err="1"/>
              <a:t>MapleApp</a:t>
            </a:r>
            <a:r>
              <a:rPr lang="en-US" sz="1400" b="1" baseline="0" dirty="0"/>
              <a:t> and Bro program in </a:t>
            </a:r>
            <a:r>
              <a:rPr lang="en-US" sz="1400" b="1" baseline="0" dirty="0" err="1"/>
              <a:t>WebIDE</a:t>
            </a:r>
            <a:r>
              <a:rPr lang="en-US" sz="1400" baseline="0" dirty="0"/>
              <a:t>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19299" y="2056378"/>
            <a:ext cx="327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Set default datapath:S1-&gt;S2-&gt;S4, Make Bro to get http </a:t>
            </a:r>
            <a:r>
              <a:rPr lang="en-US" sz="14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</a:t>
            </a:r>
            <a:endParaRPr lang="en-US" sz="1400" baseline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36914" y="2581597"/>
            <a:ext cx="32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 smtClean="0"/>
              <a:t>2.Client1 </a:t>
            </a:r>
            <a:r>
              <a:rPr lang="en-US" sz="1400" b="1" baseline="0" dirty="0"/>
              <a:t>sends a request for a text type file at the Server.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88002" y="3111488"/>
            <a:ext cx="2360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Build link on: S1-&gt;S2-&gt;S4</a:t>
            </a:r>
            <a:r>
              <a:rPr lang="en-US" sz="1400" baseline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sz="1400" baseline="0"/>
          </a:p>
        </p:txBody>
      </p:sp>
      <p:sp>
        <p:nvSpPr>
          <p:cNvPr id="61" name="TextBox 60"/>
          <p:cNvSpPr txBox="1"/>
          <p:nvPr/>
        </p:nvSpPr>
        <p:spPr>
          <a:xfrm>
            <a:off x="5819299" y="3419265"/>
            <a:ext cx="300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 smtClean="0"/>
              <a:t>3.Client2 </a:t>
            </a:r>
            <a:r>
              <a:rPr lang="en-US" sz="1400" b="1" baseline="0" dirty="0"/>
              <a:t>sends a request for an mp4 type file at the Server.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11028" y="4021281"/>
            <a:ext cx="2901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When user want to get different type files,  Bro can got L7 info and send to controller. FAST can trace data dependence and re-execute. Maple and get new path to send different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7" presetClass="emph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5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7" presetClass="emph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0"/>
                            </p:stCondLst>
                            <p:childTnLst>
                              <p:par>
                                <p:cTn id="83" presetID="16" presetClass="exit" presetSubtype="21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0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6500"/>
                            </p:stCondLst>
                            <p:childTnLst>
                              <p:par>
                                <p:cTn id="1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85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500"/>
                            </p:stCondLst>
                            <p:childTnLst>
                              <p:par>
                                <p:cTn id="142" presetID="7" presetClass="emph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250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6000"/>
                            </p:stCondLst>
                            <p:childTnLst>
                              <p:par>
                                <p:cTn id="164" presetID="12" presetClass="exit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15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20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7" grpId="0" animBg="1"/>
      <p:bldP spid="37" grpId="1" animBg="1"/>
      <p:bldP spid="43" grpId="0" animBg="1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Shape 96"/>
          <p:cNvSpPr txBox="1">
            <a:spLocks/>
          </p:cNvSpPr>
          <p:nvPr/>
        </p:nvSpPr>
        <p:spPr bwMode="auto">
          <a:xfrm>
            <a:off x="442912" y="832590"/>
            <a:ext cx="8701088" cy="449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kern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 state of the art, generic tools to substantially simplify SDN programming</a:t>
            </a:r>
            <a:endParaRPr lang="en-US" sz="1800" kern="0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99"/>
          <p:cNvSpPr/>
          <p:nvPr/>
        </p:nvSpPr>
        <p:spPr>
          <a:xfrm>
            <a:off x="3809750" y="3157008"/>
            <a:ext cx="1229517" cy="4857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02"/>
          <p:cNvSpPr/>
          <p:nvPr/>
        </p:nvSpPr>
        <p:spPr>
          <a:xfrm>
            <a:off x="3867175" y="4483742"/>
            <a:ext cx="1193798" cy="484187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06"/>
          <p:cNvSpPr/>
          <p:nvPr/>
        </p:nvSpPr>
        <p:spPr>
          <a:xfrm>
            <a:off x="3824526" y="1920118"/>
            <a:ext cx="1214741" cy="4857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Frame 19"/>
          <p:cNvSpPr/>
          <p:nvPr/>
        </p:nvSpPr>
        <p:spPr bwMode="auto">
          <a:xfrm>
            <a:off x="1" y="1585217"/>
            <a:ext cx="3771900" cy="3786883"/>
          </a:xfrm>
          <a:prstGeom prst="frame">
            <a:avLst>
              <a:gd name="adj1" fmla="val 2393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Shape 97"/>
          <p:cNvSpPr/>
          <p:nvPr/>
        </p:nvSpPr>
        <p:spPr>
          <a:xfrm>
            <a:off x="199900" y="2933326"/>
            <a:ext cx="3372101" cy="805460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Low-level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complex, limited (L2-L4)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OpenFlow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rule programming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can define only at flow level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access control allowing only hosts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01"/>
          <p:cNvSpPr/>
          <p:nvPr/>
        </p:nvSpPr>
        <p:spPr>
          <a:xfrm>
            <a:off x="256873" y="4206356"/>
            <a:ext cx="3357865" cy="851419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tracking of execution dependency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cleanup, re-execute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directly on raw data store</a:t>
            </a:r>
          </a:p>
        </p:txBody>
      </p:sp>
      <p:sp>
        <p:nvSpPr>
          <p:cNvPr id="23" name="Shape 104"/>
          <p:cNvSpPr/>
          <p:nvPr/>
        </p:nvSpPr>
        <p:spPr>
          <a:xfrm>
            <a:off x="256874" y="1976813"/>
            <a:ext cx="3050076" cy="37238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maven programming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2306" y="1046588"/>
            <a:ext cx="131921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Before</a:t>
            </a:r>
            <a:endParaRPr lang="en-US" dirty="0"/>
          </a:p>
        </p:txBody>
      </p:sp>
      <p:sp>
        <p:nvSpPr>
          <p:cNvPr id="25" name="Frame 24"/>
          <p:cNvSpPr/>
          <p:nvPr/>
        </p:nvSpPr>
        <p:spPr bwMode="auto">
          <a:xfrm>
            <a:off x="5091892" y="1585217"/>
            <a:ext cx="4052108" cy="3786883"/>
          </a:xfrm>
          <a:prstGeom prst="frame">
            <a:avLst>
              <a:gd name="adj1" fmla="val 25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Shape 98"/>
          <p:cNvSpPr/>
          <p:nvPr/>
        </p:nvSpPr>
        <p:spPr>
          <a:xfrm>
            <a:off x="5229225" y="2880522"/>
            <a:ext cx="3785396" cy="1021804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High-level, completely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south-bound agnostic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cross-layer (</a:t>
            </a:r>
            <a:r>
              <a:rPr lang="en-US" sz="1600" b="1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L2-L7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programming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every packet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access control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supporting per-user or role based programming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100"/>
          <p:cNvSpPr/>
          <p:nvPr/>
        </p:nvSpPr>
        <p:spPr>
          <a:xfrm>
            <a:off x="5229225" y="4393898"/>
            <a:ext cx="3785396" cy="663877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dependency tracking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re-execution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(intent ++)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</p:txBody>
      </p:sp>
      <p:sp>
        <p:nvSpPr>
          <p:cNvPr id="28" name="Shape 105"/>
          <p:cNvSpPr/>
          <p:nvPr/>
        </p:nvSpPr>
        <p:spPr>
          <a:xfrm>
            <a:off x="5229225" y="1895262"/>
            <a:ext cx="3785395" cy="45393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generation of projects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lang="en-US" sz="16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decision.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35689" y="1019541"/>
            <a:ext cx="99536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249" y="1626495"/>
            <a:ext cx="307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r>
              <a:rPr lang="zh-CN" alt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884" y="2270142"/>
            <a:ext cx="358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 level, limited programming </a:t>
            </a:r>
            <a:r>
              <a:rPr lang="en-U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637" y="3758251"/>
            <a:ext cx="1645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 data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245052" y="1563147"/>
            <a:ext cx="955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WebIDE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5052" y="250854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Maple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9225" y="4023857"/>
            <a:ext cx="707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FAST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42875" y="5808888"/>
            <a:ext cx="9157495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It’s really Super </a:t>
            </a:r>
            <a:r>
              <a:rPr lang="en-US" altLang="zh-CN" sz="2800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igh-level SDN Programming!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/>
    </mc:Choice>
    <mc:Fallback xmlns="">
      <p:transition spd="slow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500"/>
                            </p:stCondLst>
                            <p:childTnLst>
                              <p:par>
                                <p:cTn id="74" presetID="2" presetClass="entr" presetSubtype="4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" grpId="0"/>
      <p:bldP spid="6" grpId="0"/>
      <p:bldP spid="7" grpId="0"/>
      <p:bldP spid="9" grpId="0"/>
      <p:bldP spid="10" grpId="0"/>
      <p:bldP spid="12" grpId="0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latin typeface="Georgia" charset="0"/>
                <a:ea typeface="ＭＳ Ｐゴシック" charset="0"/>
                <a:cs typeface="ＭＳ Ｐゴシック" charset="0"/>
              </a:rPr>
              <a:t>Thank You</a:t>
            </a:r>
            <a:endParaRPr lang="en-US" dirty="0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F64BDA-7C03-0348-A74F-EE75429B1384}" type="slidenum">
              <a:rPr lang="en-US" smtClean="0"/>
              <a:pPr>
                <a:defRPr/>
              </a:pPr>
              <a:t>9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414"/>
            <a:ext cx="9144000" cy="60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15603</TotalTime>
  <Words>769</Words>
  <Application>Microsoft Macintosh PowerPoint</Application>
  <PresentationFormat>On-screen Show (4:3)</PresentationFormat>
  <Paragraphs>159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Georgia</vt:lpstr>
      <vt:lpstr>Helvetica</vt:lpstr>
      <vt:lpstr>Helvetica Neue</vt:lpstr>
      <vt:lpstr>Helvetica Neue Light</vt:lpstr>
      <vt:lpstr>ＭＳ Ｐゴシック</vt:lpstr>
      <vt:lpstr>Verdana</vt:lpstr>
      <vt:lpstr>宋体</vt:lpstr>
      <vt:lpstr>Arial</vt:lpstr>
      <vt:lpstr>Blank Presentation</vt:lpstr>
      <vt:lpstr>Toward Super High-Level SDN Programming</vt:lpstr>
      <vt:lpstr>Challenges</vt:lpstr>
      <vt:lpstr>Our Solution(New SDN Programming Tools)</vt:lpstr>
      <vt:lpstr>WebIDE(Simple SDN programming environment)</vt:lpstr>
      <vt:lpstr>Maple(high-level, all-layer programming)</vt:lpstr>
      <vt:lpstr>FAST(automation function store)</vt:lpstr>
      <vt:lpstr>DEMO(Realizing Super SDN Programming using OpenFlow &amp; Bro)</vt:lpstr>
      <vt:lpstr>Summary</vt:lpstr>
      <vt:lpstr>Thank You</vt:lpstr>
    </vt:vector>
  </TitlesOfParts>
  <Manager/>
  <Company>Yale University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subject/>
  <dc:creator>Patrick J. Lynch</dc:creator>
  <cp:keywords/>
  <dc:description/>
  <cp:lastModifiedBy>Microsoft Office User</cp:lastModifiedBy>
  <cp:revision>1227</cp:revision>
  <cp:lastPrinted>2011-12-21T04:26:34Z</cp:lastPrinted>
  <dcterms:modified xsi:type="dcterms:W3CDTF">2016-11-14T20:40:46Z</dcterms:modified>
  <cp:category/>
</cp:coreProperties>
</file>